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5"/>
  </p:notesMasterIdLst>
  <p:sldIdLst>
    <p:sldId id="256" r:id="rId2"/>
    <p:sldId id="258" r:id="rId3"/>
    <p:sldId id="296" r:id="rId4"/>
    <p:sldId id="297" r:id="rId5"/>
    <p:sldId id="298" r:id="rId6"/>
    <p:sldId id="270" r:id="rId7"/>
    <p:sldId id="299" r:id="rId8"/>
    <p:sldId id="316" r:id="rId9"/>
    <p:sldId id="324" r:id="rId10"/>
    <p:sldId id="317" r:id="rId11"/>
    <p:sldId id="319" r:id="rId12"/>
    <p:sldId id="334" r:id="rId13"/>
    <p:sldId id="333" r:id="rId14"/>
    <p:sldId id="321" r:id="rId15"/>
    <p:sldId id="325" r:id="rId16"/>
    <p:sldId id="337" r:id="rId17"/>
    <p:sldId id="322" r:id="rId18"/>
    <p:sldId id="326" r:id="rId19"/>
    <p:sldId id="330" r:id="rId20"/>
    <p:sldId id="328" r:id="rId21"/>
    <p:sldId id="329" r:id="rId22"/>
    <p:sldId id="331" r:id="rId23"/>
    <p:sldId id="335" r:id="rId24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87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5B2"/>
    <a:srgbClr val="1F4E79"/>
    <a:srgbClr val="E41A00"/>
    <a:srgbClr val="939597"/>
    <a:srgbClr val="F5DF4D"/>
    <a:srgbClr val="F2F2F2"/>
    <a:srgbClr val="44556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3" autoAdjust="0"/>
    <p:restoredTop sz="94660"/>
  </p:normalViewPr>
  <p:slideViewPr>
    <p:cSldViewPr>
      <p:cViewPr varScale="1">
        <p:scale>
          <a:sx n="118" d="100"/>
          <a:sy n="118" d="100"/>
        </p:scale>
        <p:origin x="208" y="248"/>
      </p:cViewPr>
      <p:guideLst>
        <p:guide pos="7287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3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0B23E853-DAFB-42BA-8E42-DDF83CF398B2}" type="datetimeFigureOut">
              <a:rPr lang="ko-KR" altLang="en-US" smtClean="0"/>
              <a:pPr>
                <a:defRPr/>
              </a:pPr>
              <a:t>2021. 11. 10.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i.org/machine-learning-glossary-and-terms/n-gra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TEAM B1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조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위정철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박정연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김우형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39597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비트교육센터별관학원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82572"/>
            <a:ext cx="88517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899363" y="2494057"/>
            <a:ext cx="10393274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유사한 토픽의 기사 분류 및 기사 논조 분류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</a:rPr>
              <a:t>K-Digital </a:t>
            </a:r>
            <a:r>
              <a:rPr lang="en-US" altLang="ko-KR" sz="1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 본문 토큰화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  <a:ea typeface="+mn-ea"/>
              </a:rPr>
              <a:t>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</a:t>
            </a:r>
            <a:r>
              <a:rPr lang="ko-KR" altLang="en-US" sz="1400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전처리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851E807-B508-4EA6-91B2-01682AB9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2376568"/>
            <a:ext cx="5508612" cy="38080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928308-EC67-4D57-BE47-B63A15884ABD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본문 </a:t>
            </a:r>
            <a:r>
              <a:rPr lang="ko-KR" altLang="en-US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전처리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및 토크나이징 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정규표현식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Mecab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활용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316F449-1822-4FAD-9BDE-773A36F51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59" y="2337106"/>
            <a:ext cx="3320565" cy="383940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DE78CBD-E0FF-405B-B295-A4B0E8897629}"/>
              </a:ext>
            </a:extLst>
          </p:cNvPr>
          <p:cNvSpPr/>
          <p:nvPr/>
        </p:nvSpPr>
        <p:spPr>
          <a:xfrm>
            <a:off x="4691844" y="4051206"/>
            <a:ext cx="504056" cy="45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01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 본문 토큰화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  <a:ea typeface="+mn-ea"/>
              </a:rPr>
              <a:t>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</a:t>
            </a:r>
            <a:r>
              <a:rPr lang="ko-KR" altLang="en-US" sz="1400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전처리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D1AD6-3E29-49E4-9C34-036F731F4100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Bigram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을 사용하여 인접한 두 단어를 합침 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Helvetica Neue"/>
              </a:rPr>
              <a:t>Gensim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Phrases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모듈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D6B793-143F-4B9B-B993-BF2D3D9A8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5221212"/>
            <a:ext cx="6515665" cy="518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957922-1D61-47A4-862D-5CCD9ED53A63}"/>
              </a:ext>
            </a:extLst>
          </p:cNvPr>
          <p:cNvSpPr txBox="1"/>
          <p:nvPr/>
        </p:nvSpPr>
        <p:spPr>
          <a:xfrm>
            <a:off x="1487488" y="5755223"/>
            <a:ext cx="651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0" dirty="0">
                <a:solidFill>
                  <a:srgbClr val="000000"/>
                </a:solidFill>
                <a:effectLst/>
                <a:latin typeface="Helvetica Neue"/>
              </a:rPr>
              <a:t>threshold=100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Helvetica Neue"/>
              </a:rPr>
              <a:t>을 주어서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Helvetica Neue"/>
              </a:rPr>
              <a:t>토큰 오른쪽의 점수가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Helvetica Neue"/>
              </a:rPr>
              <a:t>100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Helvetica Neue"/>
              </a:rPr>
              <a:t>점 미만인 토큰은 묶지 않음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9F5E5-ADEB-4C5B-84FF-F8CFCC90B1E9}"/>
              </a:ext>
            </a:extLst>
          </p:cNvPr>
          <p:cNvSpPr txBox="1"/>
          <p:nvPr/>
        </p:nvSpPr>
        <p:spPr>
          <a:xfrm>
            <a:off x="3056879" y="4670263"/>
            <a:ext cx="21254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이미지 출처 </a:t>
            </a:r>
            <a:r>
              <a:rPr lang="en-US" altLang="ko-KR" sz="11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: </a:t>
            </a:r>
            <a:r>
              <a:rPr lang="en-US" altLang="ko-KR" sz="1100" b="0" i="0" u="none" strike="noStrike" dirty="0">
                <a:solidFill>
                  <a:srgbClr val="0F4C81"/>
                </a:solidFill>
                <a:effectLst/>
                <a:latin typeface="PT Sans" panose="020B0503020203020204" pitchFamily="34" charset="0"/>
                <a:hlinkClick r:id="rId3"/>
              </a:rPr>
              <a:t>deepai.org</a:t>
            </a:r>
            <a:endParaRPr lang="en-US" altLang="ko-KR" sz="1100" b="0" i="0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B188C9-96B4-4911-86D5-09E099CA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9" y="2580637"/>
            <a:ext cx="4707653" cy="1937250"/>
          </a:xfrm>
          <a:prstGeom prst="rect">
            <a:avLst/>
          </a:prstGeom>
        </p:spPr>
      </p:pic>
      <p:pic>
        <p:nvPicPr>
          <p:cNvPr id="33" name="그림 3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E6CC9E6-6039-4F01-B047-86B2851D4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752" y="2277865"/>
            <a:ext cx="1539373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 본문 토큰화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  <a:ea typeface="+mn-ea"/>
              </a:rPr>
              <a:t>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</a:t>
            </a:r>
            <a:r>
              <a:rPr lang="ko-KR" altLang="en-US" sz="1400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전처리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D1AD6-3E29-49E4-9C34-036F731F4100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불용어를 제거한 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bigram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토큰을 리스트에 담기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A6EB1D-1A03-4DC5-80E7-3DFEE35F6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2" y="2904673"/>
            <a:ext cx="5058739" cy="2864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ABFFA-2216-44E0-B58A-03872F875803}"/>
              </a:ext>
            </a:extLst>
          </p:cNvPr>
          <p:cNvSpPr txBox="1"/>
          <p:nvPr/>
        </p:nvSpPr>
        <p:spPr>
          <a:xfrm>
            <a:off x="7133383" y="5337212"/>
            <a:ext cx="378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불용어를 제거한 기사의 각 토큰</a:t>
            </a:r>
            <a:r>
              <a:rPr lang="en-US" altLang="ko-KR" sz="1400" dirty="0"/>
              <a:t>(</a:t>
            </a:r>
            <a:r>
              <a:rPr lang="ko-KR" altLang="en-US" sz="1400" dirty="0"/>
              <a:t>키워드</a:t>
            </a:r>
            <a:r>
              <a:rPr lang="en-US" altLang="ko-KR" sz="1400" dirty="0"/>
              <a:t>)</a:t>
            </a:r>
            <a:r>
              <a:rPr lang="ko-KR" altLang="en-US" sz="1400" dirty="0"/>
              <a:t>들을 </a:t>
            </a:r>
            <a:r>
              <a:rPr lang="en-US" altLang="ko-KR" sz="1400" dirty="0"/>
              <a:t>bigram</a:t>
            </a:r>
            <a:r>
              <a:rPr lang="ko-KR" altLang="en-US" sz="1400" dirty="0"/>
              <a:t>화 하여 리스트에 추가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BC0D7F5-E309-4E28-985D-9E144BF5119E}"/>
              </a:ext>
            </a:extLst>
          </p:cNvPr>
          <p:cNvSpPr/>
          <p:nvPr/>
        </p:nvSpPr>
        <p:spPr>
          <a:xfrm>
            <a:off x="8879708" y="3681028"/>
            <a:ext cx="504056" cy="45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8715B62-3B28-470B-8F1F-DF8A7F29B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313" y="2571689"/>
            <a:ext cx="1737511" cy="26215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83C6F1-4A99-4B54-9994-A99BE49E7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84" y="2564904"/>
            <a:ext cx="1356478" cy="2629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B88B7-4E05-4244-A4DD-708804F7370B}"/>
              </a:ext>
            </a:extLst>
          </p:cNvPr>
          <p:cNvSpPr txBox="1"/>
          <p:nvPr/>
        </p:nvSpPr>
        <p:spPr>
          <a:xfrm>
            <a:off x="820882" y="2509155"/>
            <a:ext cx="2230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임의로 지정한 </a:t>
            </a:r>
            <a:r>
              <a:rPr lang="en-US" altLang="ko-KR" sz="1400" dirty="0"/>
              <a:t>stop-words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5292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유사한 토픽 기사 분류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</a:rPr>
              <a:t>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54114-6C5B-4755-8405-48DE71709612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Doc2vec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모델 생성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9BFA9-C12A-461D-9835-0E3A4988A88F}"/>
              </a:ext>
            </a:extLst>
          </p:cNvPr>
          <p:cNvSpPr txBox="1"/>
          <p:nvPr/>
        </p:nvSpPr>
        <p:spPr>
          <a:xfrm>
            <a:off x="1189334" y="2787897"/>
            <a:ext cx="6479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Doc2Vec 적용을 위해 분석에 적합한 형식</a:t>
            </a:r>
            <a:r>
              <a:rPr lang="en-US" altLang="ko-KR" sz="1400" dirty="0"/>
              <a:t>(</a:t>
            </a:r>
            <a:r>
              <a:rPr lang="ko-KR" altLang="en-US" sz="1400" dirty="0" err="1"/>
              <a:t>TaggedDocument</a:t>
            </a:r>
            <a:r>
              <a:rPr lang="en-US" altLang="ko-KR" sz="1400" dirty="0"/>
              <a:t>)</a:t>
            </a:r>
            <a:r>
              <a:rPr lang="ko-KR" altLang="en-US" sz="1400" dirty="0"/>
              <a:t>으로 변경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en-US" altLang="ko-KR" sz="1400" dirty="0" err="1"/>
              <a:t>TaggedDocument</a:t>
            </a:r>
            <a:r>
              <a:rPr lang="ko-KR" altLang="en-US" sz="1400" dirty="0"/>
              <a:t>는 </a:t>
            </a:r>
            <a:r>
              <a:rPr lang="en-US" altLang="ko-KR" sz="1400" dirty="0"/>
              <a:t>(</a:t>
            </a:r>
            <a:r>
              <a:rPr lang="ko-KR" altLang="en-US" sz="1400" dirty="0"/>
              <a:t>토큰리스트</a:t>
            </a:r>
            <a:r>
              <a:rPr lang="en-US" altLang="ko-KR" sz="1400" dirty="0"/>
              <a:t>, </a:t>
            </a:r>
            <a:r>
              <a:rPr lang="ko-KR" altLang="en-US" sz="1400" dirty="0"/>
              <a:t>태그</a:t>
            </a:r>
            <a:r>
              <a:rPr lang="en-US" altLang="ko-KR" sz="1400" dirty="0"/>
              <a:t>)</a:t>
            </a:r>
            <a:r>
              <a:rPr lang="ko-KR" altLang="en-US" sz="1400" dirty="0"/>
              <a:t>와 같은 형식으로 구성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태그에는 해당 문서를 대표하는 단어를 </a:t>
            </a:r>
            <a:r>
              <a:rPr lang="ko-KR" altLang="en-US" sz="1400" dirty="0" err="1"/>
              <a:t>넣어줌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16BC5-0FD0-4814-8B74-41E3F0D3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4" y="2423631"/>
            <a:ext cx="7424698" cy="2264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DCC823F-C0BB-4EAD-A109-80FD66694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9" y="3800087"/>
            <a:ext cx="8233919" cy="21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6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E336EE1-89C5-1048-B993-FD5C94C3D6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11301" r="9208" b="11205"/>
          <a:stretch/>
        </p:blipFill>
        <p:spPr>
          <a:xfrm>
            <a:off x="1396608" y="188640"/>
            <a:ext cx="9398784" cy="64306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1A6179-6D87-234B-86B4-1D9C29C8F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80" y="340332"/>
            <a:ext cx="3427998" cy="172051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7E0388E-B0C1-C049-93A9-2B2FFBE126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69" y="3559513"/>
            <a:ext cx="3141709" cy="290846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3A2E3A1-D08C-2D4C-AB3F-7D5B9FDB6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969060"/>
            <a:ext cx="2888532" cy="235940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BC30281-CB5C-F542-A242-E7F10C6DC064}"/>
              </a:ext>
            </a:extLst>
          </p:cNvPr>
          <p:cNvCxnSpPr>
            <a:cxnSpLocks/>
          </p:cNvCxnSpPr>
          <p:nvPr/>
        </p:nvCxnSpPr>
        <p:spPr>
          <a:xfrm>
            <a:off x="7115718" y="656692"/>
            <a:ext cx="1032510" cy="144016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648CE884-AD55-B849-A356-575C119D3353}"/>
              </a:ext>
            </a:extLst>
          </p:cNvPr>
          <p:cNvCxnSpPr>
            <a:cxnSpLocks/>
          </p:cNvCxnSpPr>
          <p:nvPr/>
        </p:nvCxnSpPr>
        <p:spPr>
          <a:xfrm>
            <a:off x="7653683" y="4329100"/>
            <a:ext cx="782577" cy="684643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6D49CE6-F3EA-7F43-85B9-A2DD540A787F}"/>
              </a:ext>
            </a:extLst>
          </p:cNvPr>
          <p:cNvCxnSpPr>
            <a:cxnSpLocks/>
          </p:cNvCxnSpPr>
          <p:nvPr/>
        </p:nvCxnSpPr>
        <p:spPr>
          <a:xfrm flipH="1">
            <a:off x="2207568" y="3392996"/>
            <a:ext cx="252028" cy="468052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798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유사한 토픽 기사 분류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</a:rPr>
              <a:t>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</a:t>
            </a:r>
            <a:r>
              <a:rPr lang="ko-KR" altLang="en-US" sz="1400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분석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54114-6C5B-4755-8405-48DE71709612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Doc2vec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모델 테스트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2022FC7-4A7B-4D3D-8332-0A34B1D81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932" y="2183351"/>
            <a:ext cx="6614733" cy="365791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37846F2-E980-4AB1-B96C-96C8173A9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78" y="2282420"/>
            <a:ext cx="2827265" cy="355884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4257F68-CA34-4ACA-8130-E7E5C23ED2FF}"/>
              </a:ext>
            </a:extLst>
          </p:cNvPr>
          <p:cNvSpPr/>
          <p:nvPr/>
        </p:nvSpPr>
        <p:spPr>
          <a:xfrm>
            <a:off x="4036659" y="3719355"/>
            <a:ext cx="504056" cy="45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94197-795A-46FC-91E9-FA5DCC8A7356}"/>
              </a:ext>
            </a:extLst>
          </p:cNvPr>
          <p:cNvSpPr txBox="1"/>
          <p:nvPr/>
        </p:nvSpPr>
        <p:spPr>
          <a:xfrm>
            <a:off x="862178" y="5949280"/>
            <a:ext cx="555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most_similar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메소드를 이용해서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주어진 벡터와 유사한 기사들을 가져옴</a:t>
            </a:r>
            <a:endParaRPr kumimoji="0" lang="en-US" altLang="ko-KR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  <a:p>
            <a:r>
              <a:rPr lang="en-US" altLang="ko-KR" sz="1400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Eg.</a:t>
            </a:r>
            <a:r>
              <a:rPr kumimoji="0" lang="en-US" altLang="ko-KR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“</a:t>
            </a:r>
            <a:r>
              <a:rPr kumimoji="0" lang="ko-KR" altLang="en-US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삼성전자</a:t>
            </a:r>
            <a:r>
              <a:rPr kumimoji="0" lang="en-US" altLang="ko-KR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” </a:t>
            </a:r>
            <a:r>
              <a:rPr kumimoji="0" lang="ko-KR" altLang="en-US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검색 시 가장 유사한 기사 </a:t>
            </a:r>
            <a:r>
              <a:rPr kumimoji="0" lang="en-US" altLang="ko-KR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개 추출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10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유사 기사들을 바탕으로 각 </a:t>
            </a: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기사별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논조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차이점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결과 제시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50" charset="-127"/>
                <a:cs typeface="+mn-cs"/>
              </a:rPr>
              <a:t>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55030-DB3B-49C1-8F66-872D041AE0B7}"/>
              </a:ext>
            </a:extLst>
          </p:cNvPr>
          <p:cNvSpPr txBox="1"/>
          <p:nvPr/>
        </p:nvSpPr>
        <p:spPr>
          <a:xfrm>
            <a:off x="696832" y="1736812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TfidfVectorizer를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이용한 토큰 제거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C7CD81-9C38-684E-80D7-22F5A21EA2BA}"/>
              </a:ext>
            </a:extLst>
          </p:cNvPr>
          <p:cNvSpPr/>
          <p:nvPr/>
        </p:nvSpPr>
        <p:spPr>
          <a:xfrm>
            <a:off x="588206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삼성전자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주식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외국인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매수세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상승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기대감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5E8186-DB94-9745-B0B2-83F3423C2979}"/>
              </a:ext>
            </a:extLst>
          </p:cNvPr>
          <p:cNvSpPr/>
          <p:nvPr/>
        </p:nvSpPr>
        <p:spPr>
          <a:xfrm>
            <a:off x="2344362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삼성전자</a:t>
            </a:r>
            <a:endParaRPr kumimoji="1" lang="en-US" altLang="ko-Kore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주식</a:t>
            </a:r>
            <a:endParaRPr kumimoji="1" lang="en-US" altLang="ko-Kore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하락</a:t>
            </a:r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코스피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개미</a:t>
            </a:r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매수세</a:t>
            </a:r>
            <a:endParaRPr kumimoji="1" lang="en-US" altLang="ko-Kore-KR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C16355-D654-914B-8637-0ADCB3943CD4}"/>
              </a:ext>
            </a:extLst>
          </p:cNvPr>
          <p:cNvSpPr/>
          <p:nvPr/>
        </p:nvSpPr>
        <p:spPr>
          <a:xfrm>
            <a:off x="4102207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삼성전자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갤럭시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역대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최고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기대감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BFC1A7-C517-A449-BADD-1D47FA648E2D}"/>
              </a:ext>
            </a:extLst>
          </p:cNvPr>
          <p:cNvSpPr/>
          <p:nvPr/>
        </p:nvSpPr>
        <p:spPr>
          <a:xfrm>
            <a:off x="6492044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삼성전자</a:t>
            </a:r>
            <a:endParaRPr kumimoji="1" lang="en-US" altLang="ko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주식</a:t>
            </a:r>
            <a:endParaRPr kumimoji="1" lang="en-US" altLang="ko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외국인</a:t>
            </a:r>
            <a:endParaRPr kumimoji="1" lang="en-US" altLang="ko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매수세</a:t>
            </a:r>
            <a:endParaRPr kumimoji="1" lang="en-US" altLang="ko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상승</a:t>
            </a:r>
            <a:endParaRPr kumimoji="1" lang="en-US" altLang="ko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기대감</a:t>
            </a:r>
            <a:endParaRPr kumimoji="1" lang="ko-Kore-KR" altLang="en-US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18B9A9-3FF3-EC41-8B49-9EF9799312A1}"/>
              </a:ext>
            </a:extLst>
          </p:cNvPr>
          <p:cNvSpPr/>
          <p:nvPr/>
        </p:nvSpPr>
        <p:spPr>
          <a:xfrm>
            <a:off x="8248200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삼성전자</a:t>
            </a:r>
            <a:endParaRPr kumimoji="1" lang="en-US" altLang="ko-Kore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주식</a:t>
            </a:r>
            <a:endParaRPr kumimoji="1" lang="en-US" altLang="ko-Kore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하락</a:t>
            </a:r>
            <a:endParaRPr kumimoji="1" lang="en-US" altLang="ko-Kore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코스피</a:t>
            </a:r>
            <a:endParaRPr kumimoji="1" lang="en-US" altLang="ko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개미</a:t>
            </a:r>
            <a:endParaRPr kumimoji="1" lang="en-US" altLang="ko-Kore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매수세</a:t>
            </a:r>
            <a:endParaRPr kumimoji="1" lang="en-US" altLang="ko-Kore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30197D-6DE8-594B-BE39-A70D258A8A17}"/>
              </a:ext>
            </a:extLst>
          </p:cNvPr>
          <p:cNvSpPr/>
          <p:nvPr/>
        </p:nvSpPr>
        <p:spPr>
          <a:xfrm>
            <a:off x="10006045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삼성전자</a:t>
            </a:r>
            <a:endParaRPr kumimoji="1" lang="en-US" altLang="ko-Kore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갤럭시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역대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최고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기대감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1210DC-8CE7-8D41-AD05-AE4C590639FC}"/>
              </a:ext>
            </a:extLst>
          </p:cNvPr>
          <p:cNvSpPr txBox="1"/>
          <p:nvPr/>
        </p:nvSpPr>
        <p:spPr>
          <a:xfrm>
            <a:off x="2367100" y="2276872"/>
            <a:ext cx="1551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토큰 제거 전</a:t>
            </a:r>
            <a:endParaRPr lang="ko-KR" altLang="en-US" sz="1600" b="1" u="sng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ABD213-02CF-1E42-94D2-088EB8ED62D4}"/>
              </a:ext>
            </a:extLst>
          </p:cNvPr>
          <p:cNvSpPr txBox="1"/>
          <p:nvPr/>
        </p:nvSpPr>
        <p:spPr>
          <a:xfrm>
            <a:off x="8220236" y="2276872"/>
            <a:ext cx="1551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토큰 제거 후</a:t>
            </a:r>
            <a:endParaRPr lang="ko-KR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2729171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유사 기사들을 바탕으로 각 </a:t>
            </a: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기사별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논조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차이점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분류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</a:rPr>
              <a:t>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F9B81-B92D-4AEF-B803-D488A81B6CE9}"/>
              </a:ext>
            </a:extLst>
          </p:cNvPr>
          <p:cNvSpPr txBox="1"/>
          <p:nvPr/>
        </p:nvSpPr>
        <p:spPr>
          <a:xfrm>
            <a:off x="947428" y="2178050"/>
            <a:ext cx="9361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- Doc2Vec을 통해 가져온 유사한 토픽의 뉴스 기사들 중 차이점을 분류하는데 불필요한 토큰들</a:t>
            </a:r>
            <a:r>
              <a:rPr lang="en-US" altLang="ko-KR" sz="1400" dirty="0"/>
              <a:t>(</a:t>
            </a:r>
            <a:r>
              <a:rPr lang="ko-KR" altLang="en-US" sz="1400" dirty="0"/>
              <a:t>교집합 단어</a:t>
            </a:r>
            <a:r>
              <a:rPr lang="en-US" altLang="ko-KR" sz="1400" dirty="0"/>
              <a:t>)</a:t>
            </a:r>
            <a:r>
              <a:rPr lang="ko-KR" altLang="en-US" sz="1400" dirty="0"/>
              <a:t>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CBA77A-8D01-447E-B372-1CBCFD245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" y="2507577"/>
            <a:ext cx="7264543" cy="421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D55030-DB3B-49C1-8F66-872D041AE0B7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800" b="1" dirty="0" err="1"/>
              <a:t>TfidfVectorizer를</a:t>
            </a:r>
            <a:r>
              <a:rPr lang="ko-KR" altLang="en-US" sz="1800" b="1" dirty="0"/>
              <a:t> 이용한 토큰 제거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65A5E42C-25EA-474E-8191-933ED2582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9" y="3446512"/>
            <a:ext cx="2412268" cy="28296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3C5AAD-4442-4259-A6B7-4F1BBDA7230E}"/>
              </a:ext>
            </a:extLst>
          </p:cNvPr>
          <p:cNvSpPr txBox="1"/>
          <p:nvPr/>
        </p:nvSpPr>
        <p:spPr>
          <a:xfrm>
            <a:off x="947428" y="3065373"/>
            <a:ext cx="9361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- 각 뉴스기사에 존재하는 토큰 개수를 확인하고</a:t>
            </a:r>
            <a:r>
              <a:rPr lang="en-US" altLang="ko-KR" sz="1400" dirty="0"/>
              <a:t>,</a:t>
            </a:r>
            <a:r>
              <a:rPr lang="ko-KR" altLang="en-US" sz="1400" dirty="0"/>
              <a:t> 전체 문서의 </a:t>
            </a:r>
            <a:r>
              <a:rPr lang="en-US" altLang="ko-KR" sz="1400" dirty="0"/>
              <a:t>80%</a:t>
            </a:r>
            <a:r>
              <a:rPr lang="ko-KR" altLang="en-US" sz="1400" dirty="0"/>
              <a:t> 이상에서 발견되는 토큰 제거</a:t>
            </a:r>
          </a:p>
        </p:txBody>
      </p:sp>
    </p:spTree>
    <p:extLst>
      <p:ext uri="{BB962C8B-B14F-4D97-AF65-F5344CB8AC3E}">
        <p14:creationId xmlns:p14="http://schemas.microsoft.com/office/powerpoint/2010/main" val="317487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유사 기사들을 바탕으로 각 </a:t>
            </a: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기사별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논조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차이점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분류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</a:rPr>
              <a:t>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</a:t>
            </a:r>
            <a:r>
              <a:rPr lang="ko-KR" altLang="en-US" sz="1400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분석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9879B15-82C9-482F-8393-AE6601DB8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2" y="2379163"/>
            <a:ext cx="7414903" cy="1120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5EEE8E-9AD7-4B8C-9AE1-742185A49DCD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800" b="1" dirty="0" err="1"/>
              <a:t>TfidfVectorizer를</a:t>
            </a:r>
            <a:r>
              <a:rPr lang="ko-KR" altLang="en-US" sz="1800" b="1" dirty="0"/>
              <a:t> 이용한 토큰 제거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3A6AFA-D371-460E-8586-EA686F68F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86" y="2221292"/>
            <a:ext cx="2883282" cy="3682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B5BC1-92CB-4346-9C5C-C8D70DDFC002}"/>
              </a:ext>
            </a:extLst>
          </p:cNvPr>
          <p:cNvSpPr txBox="1"/>
          <p:nvPr/>
        </p:nvSpPr>
        <p:spPr>
          <a:xfrm>
            <a:off x="2277379" y="4598539"/>
            <a:ext cx="4284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아파트</a:t>
            </a:r>
            <a:r>
              <a:rPr lang="en-US" altLang="ko-KR" b="1" dirty="0"/>
              <a:t>’  </a:t>
            </a:r>
            <a:r>
              <a:rPr lang="ko-KR" altLang="en-US" b="1" dirty="0"/>
              <a:t>단어 </a:t>
            </a:r>
            <a:r>
              <a:rPr lang="ko-KR" altLang="en-US" b="1" dirty="0" err="1"/>
              <a:t>분석시</a:t>
            </a:r>
            <a:r>
              <a:rPr lang="ko-KR" altLang="en-US" b="1" dirty="0"/>
              <a:t> 전체의 </a:t>
            </a:r>
            <a:r>
              <a:rPr lang="en-US" altLang="ko-KR" b="1" dirty="0"/>
              <a:t>80% </a:t>
            </a:r>
            <a:r>
              <a:rPr lang="ko-KR" altLang="en-US" b="1" dirty="0"/>
              <a:t>이상 사용된 토큰인 </a:t>
            </a:r>
            <a:r>
              <a:rPr lang="en-US" altLang="ko-KR" b="1" dirty="0"/>
              <a:t>‘</a:t>
            </a:r>
            <a:r>
              <a:rPr lang="ko-KR" altLang="en-US" b="1" dirty="0"/>
              <a:t>아파트</a:t>
            </a:r>
            <a:r>
              <a:rPr lang="en-US" altLang="ko-KR" b="1" dirty="0"/>
              <a:t>’</a:t>
            </a:r>
            <a:r>
              <a:rPr lang="ko-KR" altLang="en-US" b="1" dirty="0"/>
              <a:t>가 제거 됨</a:t>
            </a:r>
          </a:p>
        </p:txBody>
      </p:sp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E0A9BC3-A094-44E3-8693-FFF58E4BF820}"/>
              </a:ext>
            </a:extLst>
          </p:cNvPr>
          <p:cNvSpPr/>
          <p:nvPr/>
        </p:nvSpPr>
        <p:spPr>
          <a:xfrm rot="5400000">
            <a:off x="6711470" y="4238851"/>
            <a:ext cx="1169815" cy="12486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48CC5C-9780-6D47-B724-479E92D17914}"/>
              </a:ext>
            </a:extLst>
          </p:cNvPr>
          <p:cNvSpPr txBox="1"/>
          <p:nvPr/>
        </p:nvSpPr>
        <p:spPr>
          <a:xfrm>
            <a:off x="623392" y="3682937"/>
            <a:ext cx="9361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- 각 뉴스기사에 존재하는 토큰 개수를 확인하고</a:t>
            </a:r>
            <a:r>
              <a:rPr lang="en-US" altLang="ko-KR" sz="1400" dirty="0"/>
              <a:t>,</a:t>
            </a:r>
            <a:r>
              <a:rPr lang="ko-KR" altLang="en-US" sz="1400" dirty="0"/>
              <a:t> 전체 문서의 </a:t>
            </a:r>
            <a:r>
              <a:rPr lang="en-US" altLang="ko-KR" sz="1400" dirty="0"/>
              <a:t>80%</a:t>
            </a:r>
            <a:r>
              <a:rPr lang="ko-KR" altLang="en-US" sz="1400" dirty="0"/>
              <a:t> 이상에서 발견되는 토큰 제거</a:t>
            </a:r>
          </a:p>
        </p:txBody>
      </p:sp>
    </p:spTree>
    <p:extLst>
      <p:ext uri="{BB962C8B-B14F-4D97-AF65-F5344CB8AC3E}">
        <p14:creationId xmlns:p14="http://schemas.microsoft.com/office/powerpoint/2010/main" val="125089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K-Means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를 이용한 군집화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</a:rPr>
              <a:t>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0150E4-48EC-45EA-ABF4-03F4344D4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07" y="1686783"/>
            <a:ext cx="9068586" cy="4267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3AEC5B-BB17-4B67-897F-3420D49B2D3F}"/>
              </a:ext>
            </a:extLst>
          </p:cNvPr>
          <p:cNvSpPr txBox="1"/>
          <p:nvPr/>
        </p:nvSpPr>
        <p:spPr>
          <a:xfrm>
            <a:off x="3701734" y="6093296"/>
            <a:ext cx="47885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대체적으로 아파트에서 발생한 사고에 대해 분류</a:t>
            </a:r>
          </a:p>
        </p:txBody>
      </p:sp>
    </p:spTree>
    <p:extLst>
      <p:ext uri="{BB962C8B-B14F-4D97-AF65-F5344CB8AC3E}">
        <p14:creationId xmlns:p14="http://schemas.microsoft.com/office/powerpoint/2010/main" val="229751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K-Means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를 이용한 군집화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</a:rPr>
              <a:t>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4299809-B442-42B6-A676-91A948B1A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24" y="1686783"/>
            <a:ext cx="8908552" cy="4290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41D773-742D-4A52-87C5-8701B3ACD6D6}"/>
              </a:ext>
            </a:extLst>
          </p:cNvPr>
          <p:cNvSpPr txBox="1"/>
          <p:nvPr/>
        </p:nvSpPr>
        <p:spPr>
          <a:xfrm>
            <a:off x="3773742" y="6112819"/>
            <a:ext cx="4644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대체적으로 아파트 가격과 관련된 기사들을 분류</a:t>
            </a:r>
          </a:p>
        </p:txBody>
      </p:sp>
    </p:spTree>
    <p:extLst>
      <p:ext uri="{BB962C8B-B14F-4D97-AF65-F5344CB8AC3E}">
        <p14:creationId xmlns:p14="http://schemas.microsoft.com/office/powerpoint/2010/main" val="14451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K-Means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를 이용한 군집화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</a:rPr>
              <a:t>③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3BB4124-BA29-47BB-86DE-009518C4F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71" y="1686783"/>
            <a:ext cx="8283658" cy="4275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AA2516-44B5-42D2-B0FC-2708C40CD3FB}"/>
              </a:ext>
            </a:extLst>
          </p:cNvPr>
          <p:cNvSpPr txBox="1"/>
          <p:nvPr/>
        </p:nvSpPr>
        <p:spPr>
          <a:xfrm>
            <a:off x="4330147" y="6110385"/>
            <a:ext cx="35317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아파트 거래량과 관련된 기사를 분류</a:t>
            </a:r>
          </a:p>
        </p:txBody>
      </p:sp>
    </p:spTree>
    <p:extLst>
      <p:ext uri="{BB962C8B-B14F-4D97-AF65-F5344CB8AC3E}">
        <p14:creationId xmlns:p14="http://schemas.microsoft.com/office/powerpoint/2010/main" val="4190183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분석에 따른 결론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④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결론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A96118-E19A-2D40-955F-330C57B2D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7" y="1697851"/>
            <a:ext cx="11003229" cy="1162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DAFEFB-26AB-8D4E-AF98-8E967012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8" y="2866504"/>
            <a:ext cx="10960100" cy="14986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52468CA-41C3-0846-831D-82EA33202EF7}"/>
              </a:ext>
            </a:extLst>
          </p:cNvPr>
          <p:cNvSpPr/>
          <p:nvPr/>
        </p:nvSpPr>
        <p:spPr>
          <a:xfrm>
            <a:off x="11244572" y="2132856"/>
            <a:ext cx="316912" cy="64807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5D6025-C2BD-B746-A2C5-243AFC5F0979}"/>
              </a:ext>
            </a:extLst>
          </p:cNvPr>
          <p:cNvSpPr/>
          <p:nvPr/>
        </p:nvSpPr>
        <p:spPr>
          <a:xfrm>
            <a:off x="11184001" y="3272246"/>
            <a:ext cx="348603" cy="94884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4E719-B8AC-B249-A296-39939F5EDD0C}"/>
              </a:ext>
            </a:extLst>
          </p:cNvPr>
          <p:cNvSpPr txBox="1"/>
          <p:nvPr/>
        </p:nvSpPr>
        <p:spPr>
          <a:xfrm>
            <a:off x="1020133" y="4728626"/>
            <a:ext cx="102377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중앙일보 </a:t>
            </a:r>
            <a:r>
              <a:rPr kumimoji="1" lang="en-US" altLang="ko-KR" sz="2400" b="1" dirty="0"/>
              <a:t>vs </a:t>
            </a:r>
            <a:r>
              <a:rPr kumimoji="1" lang="ko-KR" altLang="en-US" sz="2400" b="1" dirty="0"/>
              <a:t>서울신문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경향신문 </a:t>
            </a:r>
            <a:r>
              <a:rPr kumimoji="1" lang="ko-KR" altLang="en-US" sz="1200" dirty="0"/>
              <a:t>와 같이</a:t>
            </a:r>
            <a:r>
              <a:rPr kumimoji="1" lang="en-US" altLang="ko-KR" sz="1200" dirty="0"/>
              <a:t>…</a:t>
            </a:r>
            <a:endParaRPr kumimoji="1" lang="en-US" altLang="ko-KR" sz="2400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dirty="0"/>
              <a:t>각 언론사 혹은 기사들 사이에서 </a:t>
            </a:r>
            <a:r>
              <a:rPr kumimoji="1" lang="ko-KR" altLang="en-US" b="1" dirty="0"/>
              <a:t>같은 토픽에 대한 세부적인 논조 차이</a:t>
            </a:r>
            <a:r>
              <a:rPr kumimoji="1" lang="ko-KR" altLang="en-US" dirty="0"/>
              <a:t>를 확인하고 싶었으나</a:t>
            </a:r>
            <a:r>
              <a:rPr kumimoji="1" lang="en-US" altLang="ko-KR" dirty="0"/>
              <a:t>,</a:t>
            </a:r>
          </a:p>
          <a:p>
            <a:pPr algn="ctr"/>
            <a:r>
              <a:rPr kumimoji="1" lang="ko-KR" altLang="en-US" dirty="0"/>
              <a:t>단순히 큰 카테고리 내에서 주제의 차이를 확인하는 수준에서 그침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0E6857EF-F4E6-4448-8F75-7C9AC4A47F0D}"/>
              </a:ext>
            </a:extLst>
          </p:cNvPr>
          <p:cNvCxnSpPr/>
          <p:nvPr/>
        </p:nvCxnSpPr>
        <p:spPr>
          <a:xfrm>
            <a:off x="1955540" y="2708920"/>
            <a:ext cx="32763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538BD5F9-71FB-6341-96A2-7E56F4D1B406}"/>
              </a:ext>
            </a:extLst>
          </p:cNvPr>
          <p:cNvCxnSpPr/>
          <p:nvPr/>
        </p:nvCxnSpPr>
        <p:spPr>
          <a:xfrm>
            <a:off x="1955540" y="3501008"/>
            <a:ext cx="138949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968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평가 및 의견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④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결론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05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자체 평가 의견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5AA66-3A7D-0F44-B24D-8C082BA193F6}"/>
              </a:ext>
            </a:extLst>
          </p:cNvPr>
          <p:cNvSpPr txBox="1"/>
          <p:nvPr/>
        </p:nvSpPr>
        <p:spPr>
          <a:xfrm>
            <a:off x="967141" y="3861743"/>
            <a:ext cx="10025404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토픽 분류를 하기 위해 다양한 텍스트 마이닝 기법을 적용하다 보니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세부 논조 분석을 위한 시간적 여유가 부족하여 아쉬움이 남음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감성어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사전을 바탕으로 유사한 토큰들로 이루어진 문서를 구분하려고 하였으나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감성어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사전의 기능적 한계로 처리의 어려움이 있었음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9BC6B-7D1C-304F-BBA3-8C64D18817A7}"/>
              </a:ext>
            </a:extLst>
          </p:cNvPr>
          <p:cNvSpPr txBox="1"/>
          <p:nvPr/>
        </p:nvSpPr>
        <p:spPr>
          <a:xfrm>
            <a:off x="986651" y="3392996"/>
            <a:ext cx="1020767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세부 논조차이 분석의 한계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4EDE0-E5BA-5944-89EA-DF4BCF90B967}"/>
              </a:ext>
            </a:extLst>
          </p:cNvPr>
          <p:cNvSpPr txBox="1"/>
          <p:nvPr/>
        </p:nvSpPr>
        <p:spPr>
          <a:xfrm>
            <a:off x="974726" y="1893872"/>
            <a:ext cx="1020767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 수집과 컴퓨터 메모리의 한계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7B037-D306-2C49-BCE1-1808B3E4842B}"/>
              </a:ext>
            </a:extLst>
          </p:cNvPr>
          <p:cNvSpPr txBox="1"/>
          <p:nvPr/>
        </p:nvSpPr>
        <p:spPr>
          <a:xfrm>
            <a:off x="974727" y="2393745"/>
            <a:ext cx="10017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컴퓨터 메모리의 한계로 비정형 데이터를 많이 처리하지 못하였고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이로 인해 학습 데이터 수의 한계가 발생함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58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프로젝트 개요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5" y="5616533"/>
            <a:ext cx="7848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기대 효과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하나의 사건에 대해 하나의 관점이 아닌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다양한 관점을 확인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4158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805914"/>
            <a:ext cx="9540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프로젝트 주제 및 선정 배경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하나의 사건에 대해서는 다양한 관점이 존재함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이러한 관점이 특정한 언론사나 특정 기자에 의해 쓰여지면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    하나의 관점에 매몰될 위험이 있음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72024" y="2758569"/>
            <a:ext cx="10368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프로젝트 개요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주요 언론사의 기사 내용을 사건별로 분류하고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해당 사건에 대해 상반된 관점을 가진 기사로 분류하여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    하나의 사건을 볼 때 한 관점만 보는 것이 아닌 다양한 관점을 확인할 수 있도록 프로젝트를 진행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   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TextMining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을 이용하여 사건을 분류하고 사건 내의 관점을 분류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64710" y="3957445"/>
            <a:ext cx="9655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활용 장비 및 재료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데이터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: 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BigKinds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기사 자료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중앙일보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한겨례신문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경향신문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내일신문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서울신문 기사 데이터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개발환경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Python, Pandas, genism,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sklearn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4910100"/>
            <a:ext cx="7848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프로젝트 구조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  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데이터 수집  → 데이터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전처리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 → 분석기법 적용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35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514334"/>
              </p:ext>
            </p:extLst>
          </p:nvPr>
        </p:nvGraphicFramePr>
        <p:xfrm>
          <a:off x="1271464" y="1496011"/>
          <a:ext cx="9649072" cy="447295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496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 panose="020B0503020000020004" pitchFamily="50" charset="-127"/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06148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ea typeface="맑은 고딕" panose="020B0503020000020004" pitchFamily="50" charset="-127"/>
                        </a:rPr>
                        <a:t>위정철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ea typeface="맑은 고딕" panose="020B0503020000020004" pitchFamily="50" charset="-127"/>
                        </a:rPr>
                        <a:t>Doc2Vec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을 이용한 문서 분류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061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ea typeface="맑은 고딕" panose="020B0503020000020004" pitchFamily="50" charset="-127"/>
                        </a:rPr>
                        <a:t>박정연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ea typeface="맑은 고딕" panose="020B0503020000020004" pitchFamily="50" charset="-127"/>
                        </a:rPr>
                        <a:t>팀원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ea typeface="맑은 고딕" panose="020B0503020000020004" pitchFamily="50" charset="-127"/>
                        </a:rPr>
                        <a:t>문서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Tokenizing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문서 별 주제 분류 및 라벨 생성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061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김우형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기사 데이터 수집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0" i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불용어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처리 및 문장 전처리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91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1104856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프로젝트 수행 절차 및 방법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]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96237"/>
              </p:ext>
            </p:extLst>
          </p:nvPr>
        </p:nvGraphicFramePr>
        <p:xfrm>
          <a:off x="1062842" y="1695106"/>
          <a:ext cx="10153129" cy="469686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605724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58250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486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 panose="020B0503020000020004" pitchFamily="50" charset="-127"/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 panose="020B0503020000020004" pitchFamily="50" charset="-127"/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781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기획</a:t>
                      </a:r>
                      <a:endParaRPr lang="ko-KR" altLang="en-US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11/1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기획 및 주제 선정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pc="-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기획안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아이디어 선정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1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11/1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11/2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 데이터 수집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 내용 전처리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pc="-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정규표현식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이용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663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11/3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11/4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Tokenizing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ko-KR" altLang="en-US" sz="1500" b="0" i="0" u="none" spc="-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불용어처리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pc="-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Mecab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이용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pc="-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KnuSentiLex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6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11/5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11/9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trike="noStrik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Doc2Vec</a:t>
                      </a:r>
                      <a:r>
                        <a:rPr lang="ko-KR" altLang="en-US" sz="1500" b="0" i="0" u="none" strike="noStrik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 주제별 분류</a:t>
                      </a:r>
                      <a:endParaRPr lang="en-US" altLang="ko-KR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trike="noStrike" spc="-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기사별</a:t>
                      </a:r>
                      <a:r>
                        <a:rPr lang="ko-KR" altLang="en-US" sz="1500" b="0" i="0" u="none" strike="noStrik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논조 분류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pc="-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TfidfVectorizer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pc="-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KMeans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71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결과확인 및 정리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11/9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11/10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trike="noStrik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결과 도출 및 보고 준비</a:t>
                      </a:r>
                      <a:endParaRPr lang="en-US" altLang="ko-KR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최종발표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개발기간</a:t>
                      </a:r>
                      <a:endParaRPr kumimoji="0" lang="ko-KR" altLang="en-US" sz="15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11/1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15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11/10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400" b="0" i="0" u="non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0" u="none" strike="noStrik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0" u="none" strike="noStrike" spc="-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887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①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수집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067AA5-14F5-9D40-8A0B-CBE6668B4FB8}"/>
              </a:ext>
            </a:extLst>
          </p:cNvPr>
          <p:cNvSpPr txBox="1"/>
          <p:nvPr/>
        </p:nvSpPr>
        <p:spPr>
          <a:xfrm>
            <a:off x="983432" y="1952836"/>
            <a:ext cx="9757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 데이터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언론사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제목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기사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분류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기사 링크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)</a:t>
            </a:r>
          </a:p>
          <a:p>
            <a:pPr lvl="0"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빅카인즈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BigKinds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01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기간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동안 작성된 정치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사회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경제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섹션의 기사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중앙일보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경향신문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한겨례신문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내일신문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서울신문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언론사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D16669-7568-1D4F-963D-D0C1D9DB5BF9}"/>
              </a:ext>
            </a:extLst>
          </p:cNvPr>
          <p:cNvSpPr txBox="1"/>
          <p:nvPr/>
        </p:nvSpPr>
        <p:spPr>
          <a:xfrm>
            <a:off x="983432" y="3212976"/>
            <a:ext cx="8604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기사 본문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기사 데이터의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URL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을 바탕으로 각 언론사 웹사이트에서 기사 본문을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크롤링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중앙일보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7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경향신문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한겨례신문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내일신문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 1 ~ 2021. 11 / 16,258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서울신문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BE0AE-5AE1-EC4E-A4CA-5CBAF9F2C987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수집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데이터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및 출처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404B3-0651-4D41-B0D1-687779BBEF28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사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데이터 자료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①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수집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419EE-E3B5-B549-BEAB-C3634EFF94C6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BIGkinds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기사 검색 및 분석 서비스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72DFD7-5113-AA4B-BCB5-424B1E094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2" y="2472796"/>
            <a:ext cx="4249021" cy="2457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CCB93-319B-4D83-B376-C86FB6B0FCA1}"/>
              </a:ext>
            </a:extLst>
          </p:cNvPr>
          <p:cNvSpPr txBox="1"/>
          <p:nvPr/>
        </p:nvSpPr>
        <p:spPr>
          <a:xfrm>
            <a:off x="5064838" y="5790746"/>
            <a:ext cx="664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-&gt; </a:t>
            </a:r>
            <a:r>
              <a:rPr lang="ko-KR" altLang="en-US" sz="1600" b="0" i="0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빅카인즈에서는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저작권 문제로 뉴스 본문 첫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200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자까지 제공함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05C9D20-6F9A-4ABE-9A0D-E2457EA4F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39" y="2217639"/>
            <a:ext cx="6430329" cy="227524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121C6BE-D7D3-422B-85ED-9AC5DFED7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43" y="4617132"/>
            <a:ext cx="6374126" cy="11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본문 데이터 자료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①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수집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419EE-E3B5-B549-BEAB-C3634EFF94C6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속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URL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을 통해 각 언론사 사이트 본문 </a:t>
            </a: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크롤링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2E28AD-4A27-BF45-B78C-AC1F007AB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0" y="2416061"/>
            <a:ext cx="4151398" cy="330417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277CF8-39C1-FF42-80EB-D588585D59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84" y="2367036"/>
            <a:ext cx="6882066" cy="34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4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8864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본문 데이터 자료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결과 제시 </a:t>
            </a:r>
            <a:r>
              <a:rPr lang="ko-KR" altLang="en-US" sz="1400" b="1" spc="-100" dirty="0">
                <a:latin typeface="+mn-ea"/>
                <a:ea typeface="+mn-ea"/>
              </a:rPr>
              <a:t>②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 </a:t>
            </a:r>
            <a:r>
              <a:rPr lang="ko-KR" altLang="en-US" sz="1400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전처리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28308-EC67-4D57-BE47-B63A15884ABD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데이터 통합 및 불필요한 자료 제거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71EA7-CC85-42DC-A035-58878D2AE093}"/>
              </a:ext>
            </a:extLst>
          </p:cNvPr>
          <p:cNvSpPr txBox="1"/>
          <p:nvPr/>
        </p:nvSpPr>
        <p:spPr>
          <a:xfrm>
            <a:off x="1400051" y="5481228"/>
            <a:ext cx="6385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토픽 분류에 불필요한 기사 삭제  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글자수가 </a:t>
            </a:r>
            <a:r>
              <a:rPr lang="en-US" altLang="ko-KR" sz="1400" dirty="0"/>
              <a:t>200</a:t>
            </a:r>
            <a:r>
              <a:rPr lang="ko-KR" altLang="en-US" sz="1400" dirty="0"/>
              <a:t>개 미만인 기사 삭제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사진 중심의 기사</a:t>
            </a:r>
            <a:r>
              <a:rPr lang="en-US" altLang="ko-KR" sz="1400" dirty="0"/>
              <a:t>(</a:t>
            </a:r>
            <a:r>
              <a:rPr lang="ko-KR" altLang="en-US" sz="1400" dirty="0"/>
              <a:t>제목에 포토가 포함된</a:t>
            </a:r>
            <a:r>
              <a:rPr lang="en-US" altLang="ko-KR" sz="1400" dirty="0"/>
              <a:t>) </a:t>
            </a:r>
            <a:r>
              <a:rPr lang="ko-KR" altLang="en-US" sz="1400" dirty="0"/>
              <a:t>삭제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1A1E699-B5D7-4074-A63E-0EEB9C3D1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69" y="2217639"/>
            <a:ext cx="9243861" cy="16536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C653A6-60DE-408D-8764-D5DC7ECEF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538822"/>
            <a:ext cx="9198137" cy="8687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6E0DC7-6C39-43A1-BD23-09F3E0EBEFD2}"/>
              </a:ext>
            </a:extLst>
          </p:cNvPr>
          <p:cNvSpPr txBox="1"/>
          <p:nvPr/>
        </p:nvSpPr>
        <p:spPr>
          <a:xfrm>
            <a:off x="1400051" y="3906833"/>
            <a:ext cx="63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크롤링한 전체 언론사 기사 통합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6097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3048</TotalTime>
  <Words>1199</Words>
  <Application>Microsoft Macintosh PowerPoint</Application>
  <PresentationFormat>와이드스크린</PresentationFormat>
  <Paragraphs>289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휴먼둥근헤드라인</vt:lpstr>
      <vt:lpstr>HY견고딕</vt:lpstr>
      <vt:lpstr>맑은 고딕</vt:lpstr>
      <vt:lpstr>Arial</vt:lpstr>
      <vt:lpstr>Calibri</vt:lpstr>
      <vt:lpstr>Calibri Light</vt:lpstr>
      <vt:lpstr>Helvetica Neue</vt:lpstr>
      <vt:lpstr>PT Sans</vt:lpstr>
      <vt:lpstr>Roboto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위 정철</cp:lastModifiedBy>
  <cp:revision>246</cp:revision>
  <dcterms:created xsi:type="dcterms:W3CDTF">2014-04-29T00:37:20Z</dcterms:created>
  <dcterms:modified xsi:type="dcterms:W3CDTF">2021-11-10T03:47:10Z</dcterms:modified>
</cp:coreProperties>
</file>